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1" autoAdjust="0"/>
  </p:normalViewPr>
  <p:slideViewPr>
    <p:cSldViewPr>
      <p:cViewPr varScale="1">
        <p:scale>
          <a:sx n="100" d="100"/>
          <a:sy n="100" d="100"/>
        </p:scale>
        <p:origin x="-114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94715-0E3A-4E4E-9012-68F6F2426DA0}" type="datetimeFigureOut">
              <a:rPr lang="en-US" smtClean="0"/>
              <a:t>3/14/13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6D5D97-5606-4747-B1F3-CC4374EBFE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839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D5D97-5606-4747-B1F3-CC4374EBFE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52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D5D97-5606-4747-B1F3-CC4374EBFE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7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D5D97-5606-4747-B1F3-CC4374EBFE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853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D5D97-5606-4747-B1F3-CC4374EBFE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75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D5D97-5606-4747-B1F3-CC4374EBFE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741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D5D97-5606-4747-B1F3-CC4374EBFE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2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D5D97-5606-4747-B1F3-CC4374EBFE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544-7A85-4163-B0BD-77F0C03C671F}" type="datetimeFigureOut">
              <a:rPr lang="en-US" smtClean="0"/>
              <a:t>3/14/13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056FDF-45D9-48A2-8CBD-2A6577B0DB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544-7A85-4163-B0BD-77F0C03C671F}" type="datetimeFigureOut">
              <a:rPr lang="en-US" smtClean="0"/>
              <a:t>3/14/13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6FDF-45D9-48A2-8CBD-2A6577B0DB1F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3056FDF-45D9-48A2-8CBD-2A6577B0DB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544-7A85-4163-B0BD-77F0C03C671F}" type="datetimeFigureOut">
              <a:rPr lang="en-US" smtClean="0"/>
              <a:t>3/14/13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544-7A85-4163-B0BD-77F0C03C671F}" type="datetimeFigureOut">
              <a:rPr lang="en-US" smtClean="0"/>
              <a:t>3/14/13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3056FDF-45D9-48A2-8CBD-2A6577B0DB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544-7A85-4163-B0BD-77F0C03C671F}" type="datetimeFigureOut">
              <a:rPr lang="en-US" smtClean="0"/>
              <a:t>3/14/13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056FDF-45D9-48A2-8CBD-2A6577B0DB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9A16D544-7A85-4163-B0BD-77F0C03C671F}" type="datetimeFigureOut">
              <a:rPr lang="en-US" smtClean="0"/>
              <a:t>3/14/13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56FDF-45D9-48A2-8CBD-2A6577B0DB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544-7A85-4163-B0BD-77F0C03C671F}" type="datetimeFigureOut">
              <a:rPr lang="en-US" smtClean="0"/>
              <a:t>3/14/13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3056FDF-45D9-48A2-8CBD-2A6577B0DB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544-7A85-4163-B0BD-77F0C03C671F}" type="datetimeFigureOut">
              <a:rPr lang="en-US" smtClean="0"/>
              <a:t>3/14/13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3056FDF-45D9-48A2-8CBD-2A6577B0DB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544-7A85-4163-B0BD-77F0C03C671F}" type="datetimeFigureOut">
              <a:rPr lang="en-US" smtClean="0"/>
              <a:t>3/14/13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056FDF-45D9-48A2-8CBD-2A6577B0DB1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056FDF-45D9-48A2-8CBD-2A6577B0DB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6D544-7A85-4163-B0BD-77F0C03C671F}" type="datetimeFigureOut">
              <a:rPr lang="en-US" smtClean="0"/>
              <a:t>3/14/13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3056FDF-45D9-48A2-8CBD-2A6577B0DB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9A16D544-7A85-4163-B0BD-77F0C03C671F}" type="datetimeFigureOut">
              <a:rPr lang="en-US" smtClean="0"/>
              <a:t>3/14/13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9A16D544-7A85-4163-B0BD-77F0C03C671F}" type="datetimeFigureOut">
              <a:rPr lang="en-US" smtClean="0"/>
              <a:t>3/14/13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3056FDF-45D9-48A2-8CBD-2A6577B0DB1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752600"/>
          </a:xfrm>
        </p:spPr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4400" dirty="0" smtClean="0"/>
              <a:t>Jessie Neel</a:t>
            </a:r>
          </a:p>
          <a:p>
            <a:endParaRPr lang="en-US" sz="6200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The Effects of Family Instability on Adolescents’ Sexual Initiation</a:t>
            </a:r>
            <a:endParaRPr lang="en-US" dirty="0"/>
          </a:p>
        </p:txBody>
      </p:sp>
      <p:pic>
        <p:nvPicPr>
          <p:cNvPr id="1026" name="Picture 2" descr="http://www.conseil-psy.fr/admin/images/adolescence/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2819400"/>
            <a:ext cx="3886200" cy="25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9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Research Question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133600"/>
            <a:ext cx="8503920" cy="457200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Does family instability affect adolescents’ age at sexual initiation?  </a:t>
            </a:r>
            <a:endParaRPr lang="en-US" sz="3600" dirty="0"/>
          </a:p>
        </p:txBody>
      </p:sp>
      <p:pic>
        <p:nvPicPr>
          <p:cNvPr id="2050" name="Picture 2" descr="http://straight2theheart.com/wp-content/uploads/2011/02/Arguing-Pare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3588764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66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Family Structures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astly changing over 60 years </a:t>
            </a:r>
          </a:p>
          <a:p>
            <a:pPr lvl="1"/>
            <a:r>
              <a:rPr lang="en-US" dirty="0"/>
              <a:t>Divorce </a:t>
            </a:r>
          </a:p>
          <a:p>
            <a:pPr lvl="1"/>
            <a:r>
              <a:rPr lang="en-US" dirty="0" smtClean="0"/>
              <a:t>Stepfamilies</a:t>
            </a:r>
            <a:endParaRPr lang="en-US" dirty="0"/>
          </a:p>
          <a:p>
            <a:pPr lvl="1"/>
            <a:r>
              <a:rPr lang="en-US" dirty="0"/>
              <a:t>Nonmarital childbirths</a:t>
            </a:r>
          </a:p>
          <a:p>
            <a:pPr lvl="1"/>
            <a:r>
              <a:rPr lang="en-US" dirty="0"/>
              <a:t>Cohabitation </a:t>
            </a:r>
            <a:endParaRPr lang="en-US" dirty="0" smtClean="0"/>
          </a:p>
          <a:p>
            <a:r>
              <a:rPr lang="en-US" dirty="0" smtClean="0"/>
              <a:t>50% of children will spend time in </a:t>
            </a:r>
          </a:p>
          <a:p>
            <a:pPr marL="0" indent="0">
              <a:buNone/>
            </a:pPr>
            <a:r>
              <a:rPr lang="en-US" dirty="0" smtClean="0"/>
              <a:t>single-parent homes before 18 </a:t>
            </a:r>
          </a:p>
          <a:p>
            <a:r>
              <a:rPr lang="en-US" dirty="0" smtClean="0"/>
              <a:t>40% of children will spend time in </a:t>
            </a:r>
          </a:p>
          <a:p>
            <a:pPr marL="0" indent="0">
              <a:buNone/>
            </a:pPr>
            <a:r>
              <a:rPr lang="en-US" dirty="0" smtClean="0"/>
              <a:t>cohabitating families   </a:t>
            </a:r>
          </a:p>
          <a:p>
            <a:pPr marL="274320" lvl="1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106426" cy="316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966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Family Instability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Defined as adding and exiting of mothers’ partners </a:t>
            </a:r>
          </a:p>
          <a:p>
            <a:r>
              <a:rPr lang="en-US" dirty="0" smtClean="0"/>
              <a:t>Negatively affects adolescents’ well-beings </a:t>
            </a:r>
          </a:p>
          <a:p>
            <a:r>
              <a:rPr lang="en-US" dirty="0" smtClean="0"/>
              <a:t>Family transitions cause changes in</a:t>
            </a:r>
          </a:p>
          <a:p>
            <a:pPr lvl="1"/>
            <a:r>
              <a:rPr lang="en-US" dirty="0" smtClean="0"/>
              <a:t>Family income</a:t>
            </a:r>
          </a:p>
          <a:p>
            <a:pPr lvl="1"/>
            <a:r>
              <a:rPr lang="en-US" dirty="0" smtClean="0"/>
              <a:t>Parental expectations</a:t>
            </a:r>
          </a:p>
          <a:p>
            <a:pPr lvl="1"/>
            <a:r>
              <a:rPr lang="en-US" dirty="0" smtClean="0"/>
              <a:t>Normal routines </a:t>
            </a:r>
          </a:p>
          <a:p>
            <a:pPr lvl="1"/>
            <a:r>
              <a:rPr lang="en-US" dirty="0" smtClean="0"/>
              <a:t>Housing locations </a:t>
            </a:r>
          </a:p>
          <a:p>
            <a:r>
              <a:rPr lang="en-US" dirty="0" smtClean="0"/>
              <a:t>Increases adolescents’ levels 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f delinquency and depression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400"/>
            <a:ext cx="3445669" cy="245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79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Adolescents’ Dating Relationships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Increasing rates of “hooking up” </a:t>
            </a:r>
          </a:p>
          <a:p>
            <a:r>
              <a:rPr lang="en-US" dirty="0" smtClean="0"/>
              <a:t>50% of high school students had sex in nondating relationships </a:t>
            </a:r>
          </a:p>
          <a:p>
            <a:r>
              <a:rPr lang="en-US" dirty="0" smtClean="0"/>
              <a:t>Motivations for adolescents' sexual initiation</a:t>
            </a:r>
          </a:p>
          <a:p>
            <a:pPr lvl="1"/>
            <a:r>
              <a:rPr lang="en-US" dirty="0" smtClean="0"/>
              <a:t>Romantic partners</a:t>
            </a:r>
          </a:p>
          <a:p>
            <a:pPr lvl="1"/>
            <a:r>
              <a:rPr lang="en-US" dirty="0" smtClean="0"/>
              <a:t>Low income schools </a:t>
            </a:r>
          </a:p>
          <a:p>
            <a:pPr lvl="1"/>
            <a:r>
              <a:rPr lang="en-US" dirty="0" smtClean="0"/>
              <a:t>Low rates of parental monitoring </a:t>
            </a:r>
          </a:p>
          <a:p>
            <a:r>
              <a:rPr lang="en-US" dirty="0" smtClean="0"/>
              <a:t>Linked to</a:t>
            </a:r>
          </a:p>
          <a:p>
            <a:pPr lvl="1"/>
            <a:r>
              <a:rPr lang="en-US" dirty="0" smtClean="0"/>
              <a:t>Behavioral problems</a:t>
            </a:r>
          </a:p>
          <a:p>
            <a:pPr lvl="1"/>
            <a:r>
              <a:rPr lang="en-US" dirty="0" smtClean="0"/>
              <a:t>Substance abuse </a:t>
            </a:r>
          </a:p>
          <a:p>
            <a:pPr lvl="1"/>
            <a:r>
              <a:rPr lang="en-US" dirty="0" smtClean="0"/>
              <a:t>School detachment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508350" cy="2333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98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Family Instability Affecting Adolescents’ Sexual Initiation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Women engaged in sex earlier </a:t>
            </a:r>
            <a:r>
              <a:rPr lang="en-US" smtClean="0"/>
              <a:t>if they experienced </a:t>
            </a:r>
            <a:r>
              <a:rPr lang="en-US" dirty="0" smtClean="0"/>
              <a:t>family instability and transitions</a:t>
            </a:r>
          </a:p>
          <a:p>
            <a:r>
              <a:rPr lang="en-US" dirty="0" smtClean="0"/>
              <a:t>More frequent family transitions influence earlier age of adolescents’ sexual initiation   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Socialization perspective</a:t>
            </a:r>
          </a:p>
          <a:p>
            <a:pPr lvl="2"/>
            <a:r>
              <a:rPr lang="en-US" dirty="0" smtClean="0"/>
              <a:t>Different beliefs on nonmarital sex</a:t>
            </a:r>
          </a:p>
          <a:p>
            <a:pPr lvl="1"/>
            <a:r>
              <a:rPr lang="en-US" dirty="0" smtClean="0"/>
              <a:t>Social control perspective </a:t>
            </a:r>
          </a:p>
          <a:p>
            <a:pPr lvl="2"/>
            <a:r>
              <a:rPr lang="en-US" dirty="0" smtClean="0"/>
              <a:t>Different amounts of exposure to sex  </a:t>
            </a:r>
          </a:p>
          <a:p>
            <a:pPr lvl="1"/>
            <a:r>
              <a:rPr lang="en-US" dirty="0" smtClean="0"/>
              <a:t>Instability and control perspective </a:t>
            </a:r>
          </a:p>
          <a:p>
            <a:pPr lvl="2"/>
            <a:r>
              <a:rPr lang="en-US" dirty="0" smtClean="0"/>
              <a:t>Different amounts of stress due to instability 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3200400"/>
            <a:ext cx="30861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646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Suggestions for Future Research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</a:t>
            </a:r>
            <a:r>
              <a:rPr lang="en-US" dirty="0" smtClean="0"/>
              <a:t>ill </a:t>
            </a:r>
            <a:r>
              <a:rPr lang="en-US" dirty="0"/>
              <a:t>“hooking up” eventually overshadow dating </a:t>
            </a:r>
            <a:r>
              <a:rPr lang="en-US" dirty="0" smtClean="0"/>
              <a:t>relationships?  </a:t>
            </a:r>
          </a:p>
          <a:p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dirty="0"/>
              <a:t>family instability have a similar influence on the age of adolescents’ </a:t>
            </a:r>
            <a:r>
              <a:rPr lang="en-US" dirty="0" smtClean="0"/>
              <a:t>marriage?</a:t>
            </a:r>
          </a:p>
          <a:p>
            <a:r>
              <a:rPr lang="en-US" dirty="0"/>
              <a:t>Do adolescents who have experienced more family instability </a:t>
            </a:r>
            <a:r>
              <a:rPr lang="en-US" dirty="0" smtClean="0"/>
              <a:t>divorce and marry </a:t>
            </a:r>
            <a:r>
              <a:rPr lang="en-US" dirty="0"/>
              <a:t>more </a:t>
            </a:r>
            <a:r>
              <a:rPr lang="en-US" dirty="0" smtClean="0"/>
              <a:t>often? </a:t>
            </a:r>
          </a:p>
        </p:txBody>
      </p:sp>
      <p:pic>
        <p:nvPicPr>
          <p:cNvPr id="9218" name="Picture 2" descr="http://www.teenpregnancysc.org/uploads/image/TeensDat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79900"/>
            <a:ext cx="2982896" cy="199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21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927</TotalTime>
  <Words>256</Words>
  <Application>Microsoft Macintosh PowerPoint</Application>
  <PresentationFormat>On-screen Show (4:3)</PresentationFormat>
  <Paragraphs>66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Civic</vt:lpstr>
      <vt:lpstr>The Effects of Family Instability on Adolescents’ Sexual Initiation</vt:lpstr>
      <vt:lpstr>Research Question </vt:lpstr>
      <vt:lpstr>Family Structures </vt:lpstr>
      <vt:lpstr>Family Instability </vt:lpstr>
      <vt:lpstr>Adolescents’ Dating Relationships </vt:lpstr>
      <vt:lpstr>Family Instability Affecting Adolescents’ Sexual Initiation </vt:lpstr>
      <vt:lpstr>Suggestions for Future Research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of Family Instability on Adolescents’ Sexual Initiation</dc:title>
  <dc:creator>Jessica Ashley Neel</dc:creator>
  <cp:lastModifiedBy>Jessica Neel</cp:lastModifiedBy>
  <cp:revision>12</cp:revision>
  <dcterms:created xsi:type="dcterms:W3CDTF">2012-04-17T00:46:50Z</dcterms:created>
  <dcterms:modified xsi:type="dcterms:W3CDTF">2013-03-14T14:35:55Z</dcterms:modified>
</cp:coreProperties>
</file>