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0" r:id="rId3"/>
    <p:sldId id="263" r:id="rId4"/>
    <p:sldId id="262" r:id="rId5"/>
    <p:sldId id="277" r:id="rId6"/>
    <p:sldId id="265" r:id="rId7"/>
    <p:sldId id="273" r:id="rId8"/>
    <p:sldId id="274" r:id="rId9"/>
    <p:sldId id="275" r:id="rId10"/>
    <p:sldId id="276" r:id="rId11"/>
    <p:sldId id="257" r:id="rId12"/>
    <p:sldId id="258" r:id="rId13"/>
    <p:sldId id="278" r:id="rId14"/>
    <p:sldId id="261" r:id="rId15"/>
    <p:sldId id="269" r:id="rId16"/>
    <p:sldId id="271" r:id="rId17"/>
    <p:sldId id="270"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autoAdjust="0"/>
    <p:restoredTop sz="97513" autoAdjust="0"/>
  </p:normalViewPr>
  <p:slideViewPr>
    <p:cSldViewPr>
      <p:cViewPr>
        <p:scale>
          <a:sx n="70" d="100"/>
          <a:sy n="70" d="100"/>
        </p:scale>
        <p:origin x="-2152"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96B08-A6D8-4FCE-9C12-7D2143D48C0C}" type="datetimeFigureOut">
              <a:rPr lang="en-US" smtClean="0"/>
              <a:pPr/>
              <a:t>3/14/13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F7C77-E28A-4CCC-8571-7B55C8CFD5B1}" type="slidenum">
              <a:rPr lang="en-US" smtClean="0"/>
              <a:pPr/>
              <a:t>‹#›</a:t>
            </a:fld>
            <a:endParaRPr lang="en-US"/>
          </a:p>
        </p:txBody>
      </p:sp>
    </p:spTree>
    <p:extLst>
      <p:ext uri="{BB962C8B-B14F-4D97-AF65-F5344CB8AC3E}">
        <p14:creationId xmlns:p14="http://schemas.microsoft.com/office/powerpoint/2010/main" val="1822818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a:t>
            </a:fld>
            <a:endParaRPr lang="en-US"/>
          </a:p>
        </p:txBody>
      </p:sp>
    </p:spTree>
    <p:extLst>
      <p:ext uri="{BB962C8B-B14F-4D97-AF65-F5344CB8AC3E}">
        <p14:creationId xmlns:p14="http://schemas.microsoft.com/office/powerpoint/2010/main" val="229600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10</a:t>
            </a:fld>
            <a:endParaRPr lang="en-US"/>
          </a:p>
        </p:txBody>
      </p:sp>
    </p:spTree>
    <p:extLst>
      <p:ext uri="{BB962C8B-B14F-4D97-AF65-F5344CB8AC3E}">
        <p14:creationId xmlns:p14="http://schemas.microsoft.com/office/powerpoint/2010/main" val="3534433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11</a:t>
            </a:fld>
            <a:endParaRPr lang="en-US"/>
          </a:p>
        </p:txBody>
      </p:sp>
    </p:spTree>
    <p:extLst>
      <p:ext uri="{BB962C8B-B14F-4D97-AF65-F5344CB8AC3E}">
        <p14:creationId xmlns:p14="http://schemas.microsoft.com/office/powerpoint/2010/main" val="731456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12</a:t>
            </a:fld>
            <a:endParaRPr lang="en-US"/>
          </a:p>
        </p:txBody>
      </p:sp>
    </p:spTree>
    <p:extLst>
      <p:ext uri="{BB962C8B-B14F-4D97-AF65-F5344CB8AC3E}">
        <p14:creationId xmlns:p14="http://schemas.microsoft.com/office/powerpoint/2010/main" val="2606159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13</a:t>
            </a:fld>
            <a:endParaRPr lang="en-US"/>
          </a:p>
        </p:txBody>
      </p:sp>
    </p:spTree>
    <p:extLst>
      <p:ext uri="{BB962C8B-B14F-4D97-AF65-F5344CB8AC3E}">
        <p14:creationId xmlns:p14="http://schemas.microsoft.com/office/powerpoint/2010/main" val="138416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14</a:t>
            </a:fld>
            <a:endParaRPr lang="en-US"/>
          </a:p>
        </p:txBody>
      </p:sp>
    </p:spTree>
    <p:extLst>
      <p:ext uri="{BB962C8B-B14F-4D97-AF65-F5344CB8AC3E}">
        <p14:creationId xmlns:p14="http://schemas.microsoft.com/office/powerpoint/2010/main" val="231245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15</a:t>
            </a:fld>
            <a:endParaRPr lang="en-US"/>
          </a:p>
        </p:txBody>
      </p:sp>
    </p:spTree>
    <p:extLst>
      <p:ext uri="{BB962C8B-B14F-4D97-AF65-F5344CB8AC3E}">
        <p14:creationId xmlns:p14="http://schemas.microsoft.com/office/powerpoint/2010/main" val="2176779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16</a:t>
            </a:fld>
            <a:endParaRPr lang="en-US"/>
          </a:p>
        </p:txBody>
      </p:sp>
    </p:spTree>
    <p:extLst>
      <p:ext uri="{BB962C8B-B14F-4D97-AF65-F5344CB8AC3E}">
        <p14:creationId xmlns:p14="http://schemas.microsoft.com/office/powerpoint/2010/main" val="4151832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17</a:t>
            </a:fld>
            <a:endParaRPr lang="en-US"/>
          </a:p>
        </p:txBody>
      </p:sp>
    </p:spTree>
    <p:extLst>
      <p:ext uri="{BB962C8B-B14F-4D97-AF65-F5344CB8AC3E}">
        <p14:creationId xmlns:p14="http://schemas.microsoft.com/office/powerpoint/2010/main" val="3212699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18</a:t>
            </a:fld>
            <a:endParaRPr lang="en-US"/>
          </a:p>
        </p:txBody>
      </p:sp>
    </p:spTree>
    <p:extLst>
      <p:ext uri="{BB962C8B-B14F-4D97-AF65-F5344CB8AC3E}">
        <p14:creationId xmlns:p14="http://schemas.microsoft.com/office/powerpoint/2010/main" val="222639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2</a:t>
            </a:fld>
            <a:endParaRPr lang="en-US"/>
          </a:p>
        </p:txBody>
      </p:sp>
    </p:spTree>
    <p:extLst>
      <p:ext uri="{BB962C8B-B14F-4D97-AF65-F5344CB8AC3E}">
        <p14:creationId xmlns:p14="http://schemas.microsoft.com/office/powerpoint/2010/main" val="81594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3</a:t>
            </a:fld>
            <a:endParaRPr lang="en-US"/>
          </a:p>
        </p:txBody>
      </p:sp>
    </p:spTree>
    <p:extLst>
      <p:ext uri="{BB962C8B-B14F-4D97-AF65-F5344CB8AC3E}">
        <p14:creationId xmlns:p14="http://schemas.microsoft.com/office/powerpoint/2010/main" val="2775045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4</a:t>
            </a:fld>
            <a:endParaRPr lang="en-US"/>
          </a:p>
        </p:txBody>
      </p:sp>
    </p:spTree>
    <p:extLst>
      <p:ext uri="{BB962C8B-B14F-4D97-AF65-F5344CB8AC3E}">
        <p14:creationId xmlns:p14="http://schemas.microsoft.com/office/powerpoint/2010/main" val="29390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5</a:t>
            </a:fld>
            <a:endParaRPr lang="en-US"/>
          </a:p>
        </p:txBody>
      </p:sp>
    </p:spTree>
    <p:extLst>
      <p:ext uri="{BB962C8B-B14F-4D97-AF65-F5344CB8AC3E}">
        <p14:creationId xmlns:p14="http://schemas.microsoft.com/office/powerpoint/2010/main" val="292732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6</a:t>
            </a:fld>
            <a:endParaRPr lang="en-US"/>
          </a:p>
        </p:txBody>
      </p:sp>
    </p:spTree>
    <p:extLst>
      <p:ext uri="{BB962C8B-B14F-4D97-AF65-F5344CB8AC3E}">
        <p14:creationId xmlns:p14="http://schemas.microsoft.com/office/powerpoint/2010/main" val="2288190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7</a:t>
            </a:fld>
            <a:endParaRPr lang="en-US"/>
          </a:p>
        </p:txBody>
      </p:sp>
    </p:spTree>
    <p:extLst>
      <p:ext uri="{BB962C8B-B14F-4D97-AF65-F5344CB8AC3E}">
        <p14:creationId xmlns:p14="http://schemas.microsoft.com/office/powerpoint/2010/main" val="1001363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8</a:t>
            </a:fld>
            <a:endParaRPr lang="en-US"/>
          </a:p>
        </p:txBody>
      </p:sp>
    </p:spTree>
    <p:extLst>
      <p:ext uri="{BB962C8B-B14F-4D97-AF65-F5344CB8AC3E}">
        <p14:creationId xmlns:p14="http://schemas.microsoft.com/office/powerpoint/2010/main" val="2232481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5F7C77-E28A-4CCC-8571-7B55C8CFD5B1}" type="slidenum">
              <a:rPr lang="en-US" smtClean="0"/>
              <a:pPr/>
              <a:t>9</a:t>
            </a:fld>
            <a:endParaRPr lang="en-US"/>
          </a:p>
        </p:txBody>
      </p:sp>
    </p:spTree>
    <p:extLst>
      <p:ext uri="{BB962C8B-B14F-4D97-AF65-F5344CB8AC3E}">
        <p14:creationId xmlns:p14="http://schemas.microsoft.com/office/powerpoint/2010/main" val="78143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D5A664-FD35-472E-8773-3EB1B29658AB}" type="datetimeFigureOut">
              <a:rPr lang="en-US" smtClean="0"/>
              <a:pPr/>
              <a:t>3/14/13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1378EE-92BD-4399-81B8-E586B0B41D3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5A664-FD35-472E-8773-3EB1B29658AB}"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378EE-92BD-4399-81B8-E586B0B41D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C1378EE-92BD-4399-81B8-E586B0B41D3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5A664-FD35-472E-8773-3EB1B29658AB}"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D5A664-FD35-472E-8773-3EB1B29658AB}"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C1378EE-92BD-4399-81B8-E586B0B41D3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6D5A664-FD35-472E-8773-3EB1B29658AB}" type="datetimeFigureOut">
              <a:rPr lang="en-US" smtClean="0"/>
              <a:pPr/>
              <a:t>3/14/13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1378EE-92BD-4399-81B8-E586B0B41D3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D5A664-FD35-472E-8773-3EB1B29658AB}" type="datetimeFigureOut">
              <a:rPr lang="en-US" smtClean="0"/>
              <a:pPr/>
              <a:t>3/14/13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378EE-92BD-4399-81B8-E586B0B41D3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D5A664-FD35-472E-8773-3EB1B29658AB}" type="datetimeFigureOut">
              <a:rPr lang="en-US" smtClean="0"/>
              <a:pPr/>
              <a:t>3/14/13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C1378EE-92BD-4399-81B8-E586B0B41D3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D5A664-FD35-472E-8773-3EB1B29658AB}" type="datetimeFigureOut">
              <a:rPr lang="en-US" smtClean="0"/>
              <a:pPr/>
              <a:t>3/14/13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C1378EE-92BD-4399-81B8-E586B0B41D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D5A664-FD35-472E-8773-3EB1B29658AB}" type="datetimeFigureOut">
              <a:rPr lang="en-US" smtClean="0"/>
              <a:pPr/>
              <a:t>3/14/13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C1378EE-92BD-4399-81B8-E586B0B41D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C1378EE-92BD-4399-81B8-E586B0B41D3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D5A664-FD35-472E-8773-3EB1B29658AB}" type="datetimeFigureOut">
              <a:rPr lang="en-US" smtClean="0"/>
              <a:pPr/>
              <a:t>3/14/13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C1378EE-92BD-4399-81B8-E586B0B41D3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D5A664-FD35-472E-8773-3EB1B29658AB}" type="datetimeFigureOut">
              <a:rPr lang="en-US" smtClean="0"/>
              <a:pPr/>
              <a:t>3/14/13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D5A664-FD35-472E-8773-3EB1B29658AB}" type="datetimeFigureOut">
              <a:rPr lang="en-US" smtClean="0"/>
              <a:pPr/>
              <a:t>3/14/13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C1378EE-92BD-4399-81B8-E586B0B41D3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3048000"/>
          </a:xfrm>
        </p:spPr>
        <p:txBody>
          <a:bodyPr>
            <a:normAutofit/>
          </a:bodyPr>
          <a:lstStyle/>
          <a:p>
            <a:r>
              <a:rPr lang="en-US" sz="2800" dirty="0" smtClean="0">
                <a:solidFill>
                  <a:schemeClr val="tx1"/>
                </a:solidFill>
              </a:rPr>
              <a:t>Kristine Knight</a:t>
            </a:r>
          </a:p>
          <a:p>
            <a:r>
              <a:rPr lang="en-US" sz="2800" dirty="0" smtClean="0">
                <a:solidFill>
                  <a:schemeClr val="tx1"/>
                </a:solidFill>
              </a:rPr>
              <a:t>Casey </a:t>
            </a:r>
            <a:r>
              <a:rPr lang="en-US" sz="2800" dirty="0" err="1" smtClean="0">
                <a:solidFill>
                  <a:schemeClr val="tx1"/>
                </a:solidFill>
              </a:rPr>
              <a:t>Leonards</a:t>
            </a:r>
            <a:r>
              <a:rPr lang="en-US" sz="2800" dirty="0" smtClean="0">
                <a:solidFill>
                  <a:schemeClr val="tx1"/>
                </a:solidFill>
              </a:rPr>
              <a:t> </a:t>
            </a:r>
          </a:p>
          <a:p>
            <a:r>
              <a:rPr lang="en-US" sz="2800" dirty="0" smtClean="0">
                <a:solidFill>
                  <a:schemeClr val="tx1"/>
                </a:solidFill>
              </a:rPr>
              <a:t>Candace Lopez</a:t>
            </a:r>
          </a:p>
          <a:p>
            <a:r>
              <a:rPr lang="en-US" sz="2800" dirty="0" smtClean="0">
                <a:solidFill>
                  <a:schemeClr val="tx1"/>
                </a:solidFill>
              </a:rPr>
              <a:t>Samantha McCartney</a:t>
            </a:r>
          </a:p>
          <a:p>
            <a:r>
              <a:rPr lang="en-US" sz="2800" dirty="0" smtClean="0">
                <a:solidFill>
                  <a:schemeClr val="tx1"/>
                </a:solidFill>
              </a:rPr>
              <a:t>Jessie Neel </a:t>
            </a:r>
          </a:p>
          <a:p>
            <a:endParaRPr lang="en-US" dirty="0" smtClean="0"/>
          </a:p>
          <a:p>
            <a:endParaRPr lang="en-US" dirty="0"/>
          </a:p>
        </p:txBody>
      </p:sp>
      <p:sp>
        <p:nvSpPr>
          <p:cNvPr id="2" name="Title 1"/>
          <p:cNvSpPr>
            <a:spLocks noGrp="1"/>
          </p:cNvSpPr>
          <p:nvPr>
            <p:ph type="ctrTitle"/>
          </p:nvPr>
        </p:nvSpPr>
        <p:spPr/>
        <p:txBody>
          <a:bodyPr>
            <a:normAutofit/>
          </a:bodyPr>
          <a:lstStyle/>
          <a:p>
            <a:r>
              <a:rPr lang="en-US" sz="4800" b="1" dirty="0" smtClean="0"/>
              <a:t>Saint Vincent de Paul Experiences  </a:t>
            </a:r>
            <a:endParaRPr lang="en-US" sz="4800" b="1" dirty="0"/>
          </a:p>
        </p:txBody>
      </p:sp>
    </p:spTree>
    <p:extLst>
      <p:ext uri="{BB962C8B-B14F-4D97-AF65-F5344CB8AC3E}">
        <p14:creationId xmlns:p14="http://schemas.microsoft.com/office/powerpoint/2010/main" val="39160623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Acute vs. Chronic Behaviors </a:t>
            </a:r>
            <a:endParaRPr lang="en-US" sz="4000" b="1" dirty="0"/>
          </a:p>
        </p:txBody>
      </p:sp>
      <p:sp>
        <p:nvSpPr>
          <p:cNvPr id="3" name="Content Placeholder 2"/>
          <p:cNvSpPr>
            <a:spLocks noGrp="1"/>
          </p:cNvSpPr>
          <p:nvPr>
            <p:ph sz="quarter" idx="1"/>
          </p:nvPr>
        </p:nvSpPr>
        <p:spPr/>
        <p:txBody>
          <a:bodyPr>
            <a:normAutofit fontScale="92500"/>
          </a:bodyPr>
          <a:lstStyle/>
          <a:p>
            <a:r>
              <a:rPr lang="en-US" dirty="0" smtClean="0"/>
              <a:t>Chronic Stressors</a:t>
            </a:r>
          </a:p>
          <a:p>
            <a:pPr lvl="1"/>
            <a:r>
              <a:rPr lang="en-US" dirty="0" smtClean="0">
                <a:solidFill>
                  <a:schemeClr val="tx1"/>
                </a:solidFill>
              </a:rPr>
              <a:t>Situation (as oppose to an event) of disturbed equilibrium that persists over a long period of time (Boss, 2002)</a:t>
            </a:r>
          </a:p>
          <a:p>
            <a:pPr lvl="1"/>
            <a:r>
              <a:rPr lang="en-US" dirty="0" smtClean="0">
                <a:solidFill>
                  <a:schemeClr val="tx1"/>
                </a:solidFill>
              </a:rPr>
              <a:t>A long-term situation rather than a one-time event (Boss, 2002)</a:t>
            </a:r>
          </a:p>
          <a:p>
            <a:r>
              <a:rPr lang="en-US" dirty="0" smtClean="0"/>
              <a:t>Acute Stressors</a:t>
            </a:r>
          </a:p>
          <a:p>
            <a:pPr lvl="1"/>
            <a:r>
              <a:rPr lang="en-US" dirty="0" smtClean="0">
                <a:solidFill>
                  <a:schemeClr val="tx1"/>
                </a:solidFill>
              </a:rPr>
              <a:t>Events that happen suddenly and last only a short time </a:t>
            </a:r>
          </a:p>
          <a:p>
            <a:pPr lvl="2"/>
            <a:r>
              <a:rPr lang="en-US" dirty="0" smtClean="0"/>
              <a:t>Duration is usually predictable </a:t>
            </a:r>
            <a:endParaRPr lang="en-US" dirty="0"/>
          </a:p>
          <a:p>
            <a:r>
              <a:rPr lang="en-US" dirty="0" smtClean="0"/>
              <a:t>St. Vincent de Paul</a:t>
            </a:r>
          </a:p>
          <a:p>
            <a:pPr lvl="1"/>
            <a:r>
              <a:rPr lang="en-US" dirty="0" smtClean="0">
                <a:solidFill>
                  <a:schemeClr val="tx1"/>
                </a:solidFill>
              </a:rPr>
              <a:t>Most people experience Chronic Stressors like living in dangerous conditions and in constant danger</a:t>
            </a:r>
          </a:p>
          <a:p>
            <a:pPr lvl="1"/>
            <a:r>
              <a:rPr lang="en-US" dirty="0" smtClean="0">
                <a:solidFill>
                  <a:schemeClr val="tx1"/>
                </a:solidFill>
              </a:rPr>
              <a:t>Many also experience Acute Stressors</a:t>
            </a:r>
          </a:p>
          <a:p>
            <a:pPr lvl="2"/>
            <a:r>
              <a:rPr lang="en-US" dirty="0" smtClean="0"/>
              <a:t>Man with broken arm for 3 weeks </a:t>
            </a:r>
          </a:p>
          <a:p>
            <a:pPr lvl="1"/>
            <a:endParaRPr lang="en-US" dirty="0" smtClean="0"/>
          </a:p>
          <a:p>
            <a:pPr lvl="1"/>
            <a:endParaRPr lang="en-US" dirty="0"/>
          </a:p>
        </p:txBody>
      </p:sp>
    </p:spTree>
    <p:extLst>
      <p:ext uri="{BB962C8B-B14F-4D97-AF65-F5344CB8AC3E}">
        <p14:creationId xmlns:p14="http://schemas.microsoft.com/office/powerpoint/2010/main" val="38715682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Resilience</a:t>
            </a:r>
            <a:r>
              <a:rPr lang="en-US" b="1" dirty="0" smtClean="0"/>
              <a:t> </a:t>
            </a:r>
            <a:endParaRPr lang="en-US" b="1" dirty="0"/>
          </a:p>
        </p:txBody>
      </p:sp>
      <p:sp>
        <p:nvSpPr>
          <p:cNvPr id="3" name="Content Placeholder 2"/>
          <p:cNvSpPr>
            <a:spLocks noGrp="1"/>
          </p:cNvSpPr>
          <p:nvPr>
            <p:ph sz="quarter" idx="1"/>
          </p:nvPr>
        </p:nvSpPr>
        <p:spPr>
          <a:xfrm>
            <a:off x="228600" y="2057400"/>
            <a:ext cx="8503920" cy="4572000"/>
          </a:xfrm>
        </p:spPr>
        <p:txBody>
          <a:bodyPr/>
          <a:lstStyle/>
          <a:p>
            <a:r>
              <a:rPr lang="en-US" dirty="0" smtClean="0"/>
              <a:t>The ability to recover from misfortunes and challenges (Boss, 2002)</a:t>
            </a:r>
          </a:p>
          <a:p>
            <a:pPr lvl="1"/>
            <a:r>
              <a:rPr lang="en-US" dirty="0" smtClean="0">
                <a:solidFill>
                  <a:schemeClr val="tx1"/>
                </a:solidFill>
              </a:rPr>
              <a:t>Must study both individuals and the family for a better understanding of resilience </a:t>
            </a:r>
          </a:p>
          <a:p>
            <a:r>
              <a:rPr lang="en-US" dirty="0" smtClean="0"/>
              <a:t>SVDP guest portrays resilience</a:t>
            </a:r>
          </a:p>
          <a:p>
            <a:pPr lvl="1"/>
            <a:r>
              <a:rPr lang="en-US" dirty="0" smtClean="0">
                <a:solidFill>
                  <a:schemeClr val="tx1"/>
                </a:solidFill>
              </a:rPr>
              <a:t> Despite his past misfortunes, he found a job     </a:t>
            </a:r>
          </a:p>
          <a:p>
            <a:endParaRPr lang="en-US" dirty="0" smtClean="0"/>
          </a:p>
          <a:p>
            <a:pPr lvl="1"/>
            <a:endParaRPr lang="en-US" dirty="0"/>
          </a:p>
        </p:txBody>
      </p:sp>
    </p:spTree>
    <p:extLst>
      <p:ext uri="{BB962C8B-B14F-4D97-AF65-F5344CB8AC3E}">
        <p14:creationId xmlns:p14="http://schemas.microsoft.com/office/powerpoint/2010/main" val="36498328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Emotion Focused Coping</a:t>
            </a:r>
            <a:endParaRPr lang="en-US" sz="4000" b="1" dirty="0"/>
          </a:p>
        </p:txBody>
      </p:sp>
      <p:sp>
        <p:nvSpPr>
          <p:cNvPr id="3" name="Content Placeholder 2"/>
          <p:cNvSpPr>
            <a:spLocks noGrp="1"/>
          </p:cNvSpPr>
          <p:nvPr>
            <p:ph sz="quarter" idx="1"/>
          </p:nvPr>
        </p:nvSpPr>
        <p:spPr>
          <a:xfrm>
            <a:off x="304800" y="1981200"/>
            <a:ext cx="8503920" cy="4572000"/>
          </a:xfrm>
        </p:spPr>
        <p:txBody>
          <a:bodyPr>
            <a:normAutofit/>
          </a:bodyPr>
          <a:lstStyle/>
          <a:p>
            <a:r>
              <a:rPr lang="en-US" dirty="0"/>
              <a:t>U</a:t>
            </a:r>
            <a:r>
              <a:rPr lang="en-US" dirty="0" smtClean="0"/>
              <a:t>sed when there is little that someone can do to change the stressor (Boss, 2002)</a:t>
            </a:r>
          </a:p>
          <a:p>
            <a:pPr lvl="1"/>
            <a:r>
              <a:rPr lang="en-US" dirty="0" smtClean="0">
                <a:solidFill>
                  <a:schemeClr val="tx1"/>
                </a:solidFill>
              </a:rPr>
              <a:t>Actions and thoughts to make someone feel better </a:t>
            </a:r>
          </a:p>
          <a:p>
            <a:pPr lvl="1"/>
            <a:r>
              <a:rPr lang="en-US" dirty="0" smtClean="0">
                <a:solidFill>
                  <a:schemeClr val="tx1"/>
                </a:solidFill>
              </a:rPr>
              <a:t>Typically used by older people    </a:t>
            </a:r>
          </a:p>
          <a:p>
            <a:r>
              <a:rPr lang="en-US" dirty="0" smtClean="0"/>
              <a:t>SVDP guests are happy and thankful, even though experiencing high stress </a:t>
            </a:r>
          </a:p>
          <a:p>
            <a:pPr lvl="1"/>
            <a:r>
              <a:rPr lang="en-US" dirty="0" smtClean="0">
                <a:solidFill>
                  <a:schemeClr val="tx1"/>
                </a:solidFill>
              </a:rPr>
              <a:t>Man is thankful to wake up</a:t>
            </a:r>
          </a:p>
          <a:p>
            <a:pPr lvl="1"/>
            <a:r>
              <a:rPr lang="en-US" dirty="0" smtClean="0">
                <a:solidFill>
                  <a:schemeClr val="tx1"/>
                </a:solidFill>
              </a:rPr>
              <a:t>Woman happy and grateful still  </a:t>
            </a:r>
            <a:endParaRPr lang="en-US" dirty="0">
              <a:solidFill>
                <a:schemeClr val="tx1"/>
              </a:solidFill>
            </a:endParaRPr>
          </a:p>
        </p:txBody>
      </p:sp>
    </p:spTree>
    <p:extLst>
      <p:ext uri="{BB962C8B-B14F-4D97-AF65-F5344CB8AC3E}">
        <p14:creationId xmlns:p14="http://schemas.microsoft.com/office/powerpoint/2010/main" val="24067030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 </a:t>
            </a:r>
            <a:endParaRPr lang="en-US" sz="4000" b="1" dirty="0"/>
          </a:p>
        </p:txBody>
      </p:sp>
      <p:sp>
        <p:nvSpPr>
          <p:cNvPr id="3" name="Content Placeholder 2"/>
          <p:cNvSpPr>
            <a:spLocks noGrp="1"/>
          </p:cNvSpPr>
          <p:nvPr>
            <p:ph sz="quarter" idx="1"/>
          </p:nvPr>
        </p:nvSpPr>
        <p:spPr/>
        <p:txBody>
          <a:bodyPr>
            <a:normAutofit fontScale="92500" lnSpcReduction="10000"/>
          </a:bodyPr>
          <a:lstStyle/>
          <a:p>
            <a:r>
              <a:rPr lang="en-US" dirty="0" smtClean="0"/>
              <a:t>Working at the dining hall exposed Kristine to a variety of people with different experiences.</a:t>
            </a:r>
          </a:p>
          <a:p>
            <a:r>
              <a:rPr lang="en-US" dirty="0" smtClean="0"/>
              <a:t>People cope with their homelessness in a number of ways. Two ways in which she noticed were those of acceptance and those of shame. Both held fatalistic views but she found that those who were demoralized and had not changed their values had a greater chance for escaping homelessness because they still had the desire </a:t>
            </a:r>
            <a:r>
              <a:rPr lang="en-US" smtClean="0"/>
              <a:t>to change.</a:t>
            </a:r>
            <a:endParaRPr lang="en-US" dirty="0" smtClean="0"/>
          </a:p>
          <a:p>
            <a:r>
              <a:rPr lang="en-US" dirty="0" smtClean="0"/>
              <a:t>Demoralization is a loss of morale</a:t>
            </a:r>
          </a:p>
          <a:p>
            <a:r>
              <a:rPr lang="en-US" dirty="0" smtClean="0"/>
              <a:t>Values are desired qualities that are difficult to change while beliefs are changeable. </a:t>
            </a:r>
          </a:p>
          <a:p>
            <a:pPr>
              <a:buNone/>
            </a:pPr>
            <a:endParaRPr lang="en-US" dirty="0"/>
          </a:p>
        </p:txBody>
      </p:sp>
    </p:spTree>
    <p:extLst>
      <p:ext uri="{BB962C8B-B14F-4D97-AF65-F5344CB8AC3E}">
        <p14:creationId xmlns:p14="http://schemas.microsoft.com/office/powerpoint/2010/main" val="17841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Conclusion</a:t>
            </a:r>
            <a:r>
              <a:rPr lang="en-US" dirty="0" smtClean="0"/>
              <a:t> </a:t>
            </a:r>
            <a:endParaRPr lang="en-US" dirty="0"/>
          </a:p>
        </p:txBody>
      </p:sp>
      <p:sp>
        <p:nvSpPr>
          <p:cNvPr id="3" name="Content Placeholder 2"/>
          <p:cNvSpPr>
            <a:spLocks noGrp="1"/>
          </p:cNvSpPr>
          <p:nvPr>
            <p:ph sz="quarter" idx="1"/>
          </p:nvPr>
        </p:nvSpPr>
        <p:spPr/>
        <p:txBody>
          <a:bodyPr>
            <a:normAutofit lnSpcReduction="10000"/>
          </a:bodyPr>
          <a:lstStyle/>
          <a:p>
            <a:r>
              <a:rPr lang="en-US" dirty="0"/>
              <a:t>Stress is “A state manifested by a specific syndrome, consisting of all the nonspecifically induced changes within a biologic system” (Boss, </a:t>
            </a:r>
            <a:r>
              <a:rPr lang="en-US" dirty="0" smtClean="0"/>
              <a:t>2002, </a:t>
            </a:r>
            <a:r>
              <a:rPr lang="en-US" dirty="0"/>
              <a:t>p.16)</a:t>
            </a:r>
          </a:p>
          <a:p>
            <a:pPr marL="0" indent="0">
              <a:buNone/>
            </a:pPr>
            <a:endParaRPr lang="en-US" dirty="0"/>
          </a:p>
          <a:p>
            <a:r>
              <a:rPr lang="en-US" dirty="0"/>
              <a:t>Boss defines family stress as pressure or tension in the family system- a disturbance in the steady state of the family- a change in the family’s equilibrium</a:t>
            </a:r>
          </a:p>
          <a:p>
            <a:endParaRPr lang="en-US" dirty="0"/>
          </a:p>
          <a:p>
            <a:r>
              <a:rPr lang="en-US" dirty="0"/>
              <a:t>Pile-up of stress can help explain why one event can be the straw the breaks the family’s back (Walker, 1985).</a:t>
            </a:r>
          </a:p>
          <a:p>
            <a:pPr>
              <a:buNone/>
            </a:pPr>
            <a:endParaRPr lang="en-US" dirty="0"/>
          </a:p>
          <a:p>
            <a:endParaRPr lang="en-US" dirty="0"/>
          </a:p>
        </p:txBody>
      </p:sp>
    </p:spTree>
    <p:extLst>
      <p:ext uri="{BB962C8B-B14F-4D97-AF65-F5344CB8AC3E}">
        <p14:creationId xmlns:p14="http://schemas.microsoft.com/office/powerpoint/2010/main" val="37772787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sz="quarter" idx="1"/>
          </p:nvPr>
        </p:nvSpPr>
        <p:spPr/>
        <p:txBody>
          <a:bodyPr/>
          <a:lstStyle/>
          <a:p>
            <a:endParaRPr lang="en-US" sz="2800" dirty="0" smtClean="0"/>
          </a:p>
          <a:p>
            <a:r>
              <a:rPr lang="en-US" sz="2800" dirty="0" smtClean="0"/>
              <a:t>As </a:t>
            </a:r>
            <a:r>
              <a:rPr lang="en-US" sz="2800" dirty="0"/>
              <a:t>stated earlier in Boss </a:t>
            </a:r>
            <a:r>
              <a:rPr lang="en-US" sz="2800"/>
              <a:t>(</a:t>
            </a:r>
            <a:r>
              <a:rPr lang="en-US" sz="2800" smtClean="0"/>
              <a:t>2002), </a:t>
            </a:r>
            <a:r>
              <a:rPr lang="en-US" sz="2800" dirty="0"/>
              <a:t>palliative behaviors are actions or thoughts which make the person feel more calm (p. 73).</a:t>
            </a:r>
          </a:p>
          <a:p>
            <a:endParaRPr lang="en-US" sz="2800" dirty="0"/>
          </a:p>
          <a:p>
            <a:r>
              <a:rPr lang="en-US" sz="2800" dirty="0"/>
              <a:t>Denial is refusing to see or hear what is really going on in one’s life. </a:t>
            </a:r>
          </a:p>
          <a:p>
            <a:endParaRPr lang="en-US" dirty="0"/>
          </a:p>
        </p:txBody>
      </p:sp>
    </p:spTree>
    <p:extLst>
      <p:ext uri="{BB962C8B-B14F-4D97-AF65-F5344CB8AC3E}">
        <p14:creationId xmlns:p14="http://schemas.microsoft.com/office/powerpoint/2010/main" val="16835252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sz="quarter" idx="1"/>
          </p:nvPr>
        </p:nvSpPr>
        <p:spPr/>
        <p:txBody>
          <a:bodyPr/>
          <a:lstStyle/>
          <a:p>
            <a:pPr marL="0" indent="0">
              <a:buNone/>
            </a:pPr>
            <a:endParaRPr lang="en-US" dirty="0" smtClean="0"/>
          </a:p>
          <a:p>
            <a:r>
              <a:rPr lang="en-US" dirty="0" smtClean="0"/>
              <a:t>Boss, 2002, explains that Acute stressors are events whereas Chronic stressors are situations</a:t>
            </a:r>
          </a:p>
          <a:p>
            <a:pPr lvl="1"/>
            <a:r>
              <a:rPr lang="en-US" dirty="0" smtClean="0">
                <a:solidFill>
                  <a:schemeClr val="tx1"/>
                </a:solidFill>
              </a:rPr>
              <a:t>Acute Stressors </a:t>
            </a:r>
            <a:r>
              <a:rPr lang="en-US" dirty="0" smtClean="0">
                <a:solidFill>
                  <a:schemeClr val="tx1"/>
                </a:solidFill>
                <a:sym typeface="Wingdings"/>
              </a:rPr>
              <a:t> happen suddenly and last a short time</a:t>
            </a:r>
          </a:p>
          <a:p>
            <a:pPr lvl="1"/>
            <a:r>
              <a:rPr lang="en-US" dirty="0" smtClean="0">
                <a:solidFill>
                  <a:schemeClr val="tx1"/>
                </a:solidFill>
                <a:sym typeface="Wingdings"/>
              </a:rPr>
              <a:t>Chronic Stressors  long term situation</a:t>
            </a:r>
          </a:p>
          <a:p>
            <a:r>
              <a:rPr lang="en-US" dirty="0" smtClean="0">
                <a:sym typeface="Wingdings"/>
              </a:rPr>
              <a:t>Problem Focused Coping is used to master or manage a stressor. It aims to remove or reduce a stressor </a:t>
            </a:r>
          </a:p>
          <a:p>
            <a:pPr lvl="1"/>
            <a:r>
              <a:rPr lang="en-US" dirty="0" smtClean="0">
                <a:solidFill>
                  <a:schemeClr val="tx1"/>
                </a:solidFill>
                <a:sym typeface="Wingdings"/>
              </a:rPr>
              <a:t>Problem Focused Coping takes control of the situation</a:t>
            </a:r>
          </a:p>
          <a:p>
            <a:pPr lvl="1"/>
            <a:r>
              <a:rPr lang="en-US" dirty="0" smtClean="0">
                <a:solidFill>
                  <a:schemeClr val="tx1"/>
                </a:solidFill>
                <a:sym typeface="Wingdings"/>
              </a:rPr>
              <a:t>Seek out information to better understand the stressor/event</a:t>
            </a:r>
          </a:p>
          <a:p>
            <a:endParaRPr lang="en-US" dirty="0"/>
          </a:p>
        </p:txBody>
      </p:sp>
    </p:spTree>
    <p:extLst>
      <p:ext uri="{BB962C8B-B14F-4D97-AF65-F5344CB8AC3E}">
        <p14:creationId xmlns:p14="http://schemas.microsoft.com/office/powerpoint/2010/main" val="20716669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sz="quarter" idx="1"/>
          </p:nvPr>
        </p:nvSpPr>
        <p:spPr>
          <a:xfrm>
            <a:off x="304800" y="2057400"/>
            <a:ext cx="8503920" cy="4572000"/>
          </a:xfrm>
        </p:spPr>
        <p:txBody>
          <a:bodyPr>
            <a:normAutofit/>
          </a:bodyPr>
          <a:lstStyle/>
          <a:p>
            <a:r>
              <a:rPr lang="en-US" dirty="0" smtClean="0"/>
              <a:t>As Boss (2002) </a:t>
            </a:r>
            <a:r>
              <a:rPr lang="en-US" dirty="0"/>
              <a:t>explains </a:t>
            </a:r>
            <a:r>
              <a:rPr lang="en-US" dirty="0" smtClean="0"/>
              <a:t>resilience is the </a:t>
            </a:r>
            <a:r>
              <a:rPr lang="en-US" dirty="0"/>
              <a:t>ability to recover from </a:t>
            </a:r>
            <a:r>
              <a:rPr lang="en-US" dirty="0" smtClean="0"/>
              <a:t>a misfortune or challenge.  To better understand resilience, the individual and the family must be studied. </a:t>
            </a:r>
          </a:p>
          <a:p>
            <a:r>
              <a:rPr lang="en-US" dirty="0" smtClean="0"/>
              <a:t>Emotion focused coping is a coping strategy that people use when there is little they can do to change the stressor.  It includes actions and thoughts to make them feel better. </a:t>
            </a:r>
          </a:p>
          <a:p>
            <a:endParaRPr lang="en-US" dirty="0"/>
          </a:p>
        </p:txBody>
      </p:sp>
    </p:spTree>
    <p:extLst>
      <p:ext uri="{BB962C8B-B14F-4D97-AF65-F5344CB8AC3E}">
        <p14:creationId xmlns:p14="http://schemas.microsoft.com/office/powerpoint/2010/main" val="19359331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References </a:t>
            </a:r>
            <a:endParaRPr lang="en-US" sz="4000" b="1" dirty="0"/>
          </a:p>
        </p:txBody>
      </p:sp>
      <p:sp>
        <p:nvSpPr>
          <p:cNvPr id="3" name="Content Placeholder 2"/>
          <p:cNvSpPr>
            <a:spLocks noGrp="1"/>
          </p:cNvSpPr>
          <p:nvPr>
            <p:ph sz="quarter" idx="1"/>
          </p:nvPr>
        </p:nvSpPr>
        <p:spPr/>
        <p:txBody>
          <a:bodyPr/>
          <a:lstStyle/>
          <a:p>
            <a:r>
              <a:rPr lang="en-US" dirty="0"/>
              <a:t>Boss, P. (</a:t>
            </a:r>
            <a:r>
              <a:rPr lang="en-US" dirty="0" smtClean="0"/>
              <a:t>2002). </a:t>
            </a:r>
            <a:r>
              <a:rPr lang="en-US" i="1" dirty="0"/>
              <a:t>Family stress management: A 	contextual approach </a:t>
            </a:r>
            <a:r>
              <a:rPr lang="en-US" dirty="0" smtClean="0"/>
              <a:t>(2</a:t>
            </a:r>
            <a:r>
              <a:rPr lang="en-US" baseline="30000" dirty="0" smtClean="0"/>
              <a:t>nd</a:t>
            </a:r>
            <a:r>
              <a:rPr lang="en-US" dirty="0" smtClean="0"/>
              <a:t> </a:t>
            </a:r>
            <a:r>
              <a:rPr lang="en-US" dirty="0" err="1" smtClean="0"/>
              <a:t>ed</a:t>
            </a:r>
            <a:r>
              <a:rPr lang="en-US" dirty="0"/>
              <a:t>). </a:t>
            </a:r>
            <a:r>
              <a:rPr lang="en-US" dirty="0" smtClean="0"/>
              <a:t>Thousand Oaks</a:t>
            </a:r>
            <a:r>
              <a:rPr lang="en-US" dirty="0"/>
              <a:t>,	  </a:t>
            </a:r>
            <a:r>
              <a:rPr lang="en-US" dirty="0" smtClean="0"/>
              <a:t>	CA</a:t>
            </a:r>
            <a:r>
              <a:rPr lang="en-US" dirty="0"/>
              <a:t>: Sage</a:t>
            </a:r>
            <a:r>
              <a:rPr lang="en-US" dirty="0" smtClean="0"/>
              <a:t>.</a:t>
            </a:r>
            <a:endParaRPr lang="en-US" dirty="0"/>
          </a:p>
          <a:p>
            <a:r>
              <a:rPr lang="en-US" dirty="0"/>
              <a:t>Walker, A., J. (1985).  </a:t>
            </a:r>
            <a:r>
              <a:rPr lang="en-US" dirty="0" err="1"/>
              <a:t>Reconceptualizing</a:t>
            </a:r>
            <a:r>
              <a:rPr lang="en-US" dirty="0"/>
              <a:t> family      	stress. </a:t>
            </a:r>
            <a:r>
              <a:rPr lang="en-US" i="1" dirty="0"/>
              <a:t>Journal of Marriage and the Family</a:t>
            </a:r>
            <a:r>
              <a:rPr lang="en-US" dirty="0"/>
              <a:t>,         </a:t>
            </a:r>
          </a:p>
          <a:p>
            <a:pPr marL="0" indent="0">
              <a:buNone/>
            </a:pPr>
            <a:r>
              <a:rPr lang="en-US" dirty="0"/>
              <a:t>	827-837.</a:t>
            </a:r>
          </a:p>
          <a:p>
            <a:pPr marL="0" indent="0">
              <a:buNone/>
            </a:pPr>
            <a:endParaRPr lang="en-US" dirty="0"/>
          </a:p>
        </p:txBody>
      </p:sp>
    </p:spTree>
    <p:extLst>
      <p:ext uri="{BB962C8B-B14F-4D97-AF65-F5344CB8AC3E}">
        <p14:creationId xmlns:p14="http://schemas.microsoft.com/office/powerpoint/2010/main" val="27028015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Overview </a:t>
            </a:r>
            <a:endParaRPr lang="en-US" sz="4000" b="1" dirty="0"/>
          </a:p>
        </p:txBody>
      </p:sp>
      <p:sp>
        <p:nvSpPr>
          <p:cNvPr id="3" name="Content Placeholder 2"/>
          <p:cNvSpPr>
            <a:spLocks noGrp="1"/>
          </p:cNvSpPr>
          <p:nvPr>
            <p:ph sz="half" idx="1"/>
          </p:nvPr>
        </p:nvSpPr>
        <p:spPr>
          <a:xfrm>
            <a:off x="304800" y="1600200"/>
            <a:ext cx="4038600" cy="4681728"/>
          </a:xfrm>
        </p:spPr>
        <p:txBody>
          <a:bodyPr>
            <a:normAutofit fontScale="92500"/>
          </a:bodyPr>
          <a:lstStyle/>
          <a:p>
            <a:r>
              <a:rPr lang="en-US" sz="2400" b="1" dirty="0" smtClean="0"/>
              <a:t>Values/Beliefs  </a:t>
            </a:r>
            <a:endParaRPr lang="en-US" sz="2400" b="1" dirty="0"/>
          </a:p>
          <a:p>
            <a:pPr lvl="1"/>
            <a:r>
              <a:rPr lang="en-US" sz="2000" dirty="0">
                <a:solidFill>
                  <a:schemeClr val="tx1"/>
                </a:solidFill>
              </a:rPr>
              <a:t>Kristine </a:t>
            </a:r>
            <a:r>
              <a:rPr lang="en-US" sz="2000" dirty="0" smtClean="0">
                <a:solidFill>
                  <a:schemeClr val="tx1"/>
                </a:solidFill>
              </a:rPr>
              <a:t>Knight</a:t>
            </a:r>
          </a:p>
          <a:p>
            <a:r>
              <a:rPr lang="en-US" sz="2400" b="1" dirty="0" smtClean="0"/>
              <a:t>Demoralization   </a:t>
            </a:r>
            <a:endParaRPr lang="en-US" sz="2400" b="1" dirty="0"/>
          </a:p>
          <a:p>
            <a:pPr lvl="1"/>
            <a:r>
              <a:rPr lang="en-US" sz="2000" dirty="0" smtClean="0">
                <a:solidFill>
                  <a:schemeClr val="tx1"/>
                </a:solidFill>
              </a:rPr>
              <a:t>Kristine </a:t>
            </a:r>
            <a:r>
              <a:rPr lang="en-US" sz="2000" dirty="0">
                <a:solidFill>
                  <a:schemeClr val="tx1"/>
                </a:solidFill>
              </a:rPr>
              <a:t>Knight</a:t>
            </a:r>
          </a:p>
          <a:p>
            <a:r>
              <a:rPr lang="en-US" sz="2400" b="1" dirty="0"/>
              <a:t>Stress</a:t>
            </a:r>
            <a:r>
              <a:rPr lang="en-US" sz="2400" dirty="0"/>
              <a:t>  </a:t>
            </a:r>
          </a:p>
          <a:p>
            <a:pPr lvl="1"/>
            <a:r>
              <a:rPr lang="en-US" sz="2000" dirty="0">
                <a:solidFill>
                  <a:schemeClr val="tx1"/>
                </a:solidFill>
              </a:rPr>
              <a:t>Casey </a:t>
            </a:r>
            <a:r>
              <a:rPr lang="en-US" sz="2000" dirty="0" err="1">
                <a:solidFill>
                  <a:schemeClr val="tx1"/>
                </a:solidFill>
              </a:rPr>
              <a:t>Leonards</a:t>
            </a:r>
            <a:endParaRPr lang="en-US" sz="2000" dirty="0">
              <a:solidFill>
                <a:schemeClr val="tx1"/>
              </a:solidFill>
            </a:endParaRPr>
          </a:p>
          <a:p>
            <a:r>
              <a:rPr lang="en-US" sz="2400" b="1" dirty="0"/>
              <a:t>Stress Pile-Up  </a:t>
            </a:r>
          </a:p>
          <a:p>
            <a:pPr lvl="1"/>
            <a:r>
              <a:rPr lang="en-US" sz="2000" dirty="0">
                <a:solidFill>
                  <a:schemeClr val="tx1"/>
                </a:solidFill>
              </a:rPr>
              <a:t>Casey </a:t>
            </a:r>
            <a:r>
              <a:rPr lang="en-US" sz="2000" dirty="0" err="1">
                <a:solidFill>
                  <a:schemeClr val="tx1"/>
                </a:solidFill>
              </a:rPr>
              <a:t>Leonards</a:t>
            </a:r>
            <a:endParaRPr lang="en-US" sz="2000" dirty="0">
              <a:solidFill>
                <a:schemeClr val="tx1"/>
              </a:solidFill>
            </a:endParaRPr>
          </a:p>
          <a:p>
            <a:r>
              <a:rPr lang="en-US" sz="2400" b="1" dirty="0"/>
              <a:t>Palliative Behaviors  </a:t>
            </a:r>
          </a:p>
          <a:p>
            <a:pPr lvl="1"/>
            <a:r>
              <a:rPr lang="en-US" sz="2000" dirty="0" smtClean="0">
                <a:solidFill>
                  <a:schemeClr val="tx1"/>
                </a:solidFill>
              </a:rPr>
              <a:t>Candace Lopez</a:t>
            </a:r>
            <a:endParaRPr lang="en-US" sz="2000" dirty="0">
              <a:solidFill>
                <a:schemeClr val="tx1"/>
              </a:solidFill>
            </a:endParaRPr>
          </a:p>
          <a:p>
            <a:endParaRPr lang="en-US" dirty="0"/>
          </a:p>
        </p:txBody>
      </p:sp>
      <p:sp>
        <p:nvSpPr>
          <p:cNvPr id="4" name="Content Placeholder 3"/>
          <p:cNvSpPr>
            <a:spLocks noGrp="1"/>
          </p:cNvSpPr>
          <p:nvPr>
            <p:ph sz="half" idx="2"/>
          </p:nvPr>
        </p:nvSpPr>
        <p:spPr>
          <a:xfrm>
            <a:off x="4800600" y="1600200"/>
            <a:ext cx="4038600" cy="4681728"/>
          </a:xfrm>
        </p:spPr>
        <p:txBody>
          <a:bodyPr>
            <a:normAutofit fontScale="92500"/>
          </a:bodyPr>
          <a:lstStyle/>
          <a:p>
            <a:r>
              <a:rPr lang="en-US" sz="2400" b="1" dirty="0"/>
              <a:t>Denial</a:t>
            </a:r>
            <a:r>
              <a:rPr lang="en-US" sz="2400" dirty="0"/>
              <a:t>  </a:t>
            </a:r>
          </a:p>
          <a:p>
            <a:pPr lvl="1"/>
            <a:r>
              <a:rPr lang="en-US" sz="2000" dirty="0" smtClean="0">
                <a:solidFill>
                  <a:schemeClr val="tx1"/>
                </a:solidFill>
              </a:rPr>
              <a:t>Candace Lopez </a:t>
            </a:r>
            <a:endParaRPr lang="en-US" sz="2000" dirty="0">
              <a:solidFill>
                <a:schemeClr val="tx1"/>
              </a:solidFill>
            </a:endParaRPr>
          </a:p>
          <a:p>
            <a:r>
              <a:rPr lang="en-US" sz="2400" b="1" dirty="0"/>
              <a:t>Problem Focused Coping  </a:t>
            </a:r>
          </a:p>
          <a:p>
            <a:pPr lvl="1"/>
            <a:r>
              <a:rPr lang="en-US" sz="2000" dirty="0">
                <a:solidFill>
                  <a:schemeClr val="tx1"/>
                </a:solidFill>
              </a:rPr>
              <a:t>Samantha McCartney</a:t>
            </a:r>
          </a:p>
          <a:p>
            <a:r>
              <a:rPr lang="en-US" sz="2400" b="1" dirty="0"/>
              <a:t>Acute vs. Chronic Behaviors</a:t>
            </a:r>
          </a:p>
          <a:p>
            <a:pPr lvl="1"/>
            <a:r>
              <a:rPr lang="en-US" sz="2000" dirty="0">
                <a:solidFill>
                  <a:schemeClr val="tx1"/>
                </a:solidFill>
              </a:rPr>
              <a:t>Samantha McCartney </a:t>
            </a:r>
          </a:p>
          <a:p>
            <a:r>
              <a:rPr lang="en-US" sz="2400" b="1" dirty="0"/>
              <a:t>Resilience</a:t>
            </a:r>
          </a:p>
          <a:p>
            <a:pPr lvl="1"/>
            <a:r>
              <a:rPr lang="en-US" sz="2000" dirty="0">
                <a:solidFill>
                  <a:schemeClr val="tx1"/>
                </a:solidFill>
              </a:rPr>
              <a:t>Jessie Neel</a:t>
            </a:r>
          </a:p>
          <a:p>
            <a:r>
              <a:rPr lang="en-US" sz="2400" b="1" dirty="0"/>
              <a:t>Emotion Focused Coping</a:t>
            </a:r>
          </a:p>
          <a:p>
            <a:pPr lvl="1"/>
            <a:r>
              <a:rPr lang="en-US" sz="2000" dirty="0">
                <a:solidFill>
                  <a:schemeClr val="tx1"/>
                </a:solidFill>
              </a:rPr>
              <a:t>Jessie Neel </a:t>
            </a:r>
          </a:p>
          <a:p>
            <a:endParaRPr lang="en-US" dirty="0"/>
          </a:p>
        </p:txBody>
      </p:sp>
    </p:spTree>
    <p:extLst>
      <p:ext uri="{BB962C8B-B14F-4D97-AF65-F5344CB8AC3E}">
        <p14:creationId xmlns:p14="http://schemas.microsoft.com/office/powerpoint/2010/main" val="32664652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Values/Beliefs</a:t>
            </a:r>
            <a:endParaRPr lang="en-US" sz="4000" b="1" dirty="0"/>
          </a:p>
        </p:txBody>
      </p:sp>
      <p:sp>
        <p:nvSpPr>
          <p:cNvPr id="3" name="Content Placeholder 2"/>
          <p:cNvSpPr>
            <a:spLocks noGrp="1"/>
          </p:cNvSpPr>
          <p:nvPr>
            <p:ph sz="quarter" idx="1"/>
          </p:nvPr>
        </p:nvSpPr>
        <p:spPr/>
        <p:txBody>
          <a:bodyPr/>
          <a:lstStyle/>
          <a:p>
            <a:r>
              <a:rPr lang="en-US" dirty="0"/>
              <a:t>A value is something that is a desired quality of ongoing or continual action. </a:t>
            </a:r>
          </a:p>
          <a:p>
            <a:endParaRPr lang="en-US" dirty="0"/>
          </a:p>
          <a:p>
            <a:r>
              <a:rPr lang="en-US" dirty="0"/>
              <a:t>A belief can change and be molded with time. </a:t>
            </a:r>
          </a:p>
          <a:p>
            <a:endParaRPr lang="en-US" dirty="0"/>
          </a:p>
          <a:p>
            <a:r>
              <a:rPr lang="en-US" dirty="0"/>
              <a:t>Fatalism (Boss, </a:t>
            </a:r>
            <a:r>
              <a:rPr lang="en-US" dirty="0" smtClean="0"/>
              <a:t>2002) </a:t>
            </a:r>
            <a:r>
              <a:rPr lang="en-US" dirty="0"/>
              <a:t>is the acceptance of situations and events not because of law or predetermination by a higher power, but primarily because of cultural and environmental conditioning that reinforces a sense of powerlessness.</a:t>
            </a:r>
          </a:p>
          <a:p>
            <a:endParaRPr lang="en-US" dirty="0"/>
          </a:p>
        </p:txBody>
      </p:sp>
    </p:spTree>
    <p:extLst>
      <p:ext uri="{BB962C8B-B14F-4D97-AF65-F5344CB8AC3E}">
        <p14:creationId xmlns:p14="http://schemas.microsoft.com/office/powerpoint/2010/main" val="12523689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Demoralization</a:t>
            </a:r>
            <a:endParaRPr lang="en-US" sz="4000" b="1" dirty="0"/>
          </a:p>
        </p:txBody>
      </p:sp>
      <p:sp>
        <p:nvSpPr>
          <p:cNvPr id="3" name="Content Placeholder 2"/>
          <p:cNvSpPr>
            <a:spLocks noGrp="1"/>
          </p:cNvSpPr>
          <p:nvPr>
            <p:ph sz="quarter" idx="1"/>
          </p:nvPr>
        </p:nvSpPr>
        <p:spPr/>
        <p:txBody>
          <a:bodyPr/>
          <a:lstStyle/>
          <a:p>
            <a:r>
              <a:rPr lang="en-US" dirty="0"/>
              <a:t>Demoralization is the loss of morale and family </a:t>
            </a:r>
            <a:r>
              <a:rPr lang="en-US" dirty="0" smtClean="0"/>
              <a:t>unity (Boss, 2002). </a:t>
            </a:r>
            <a:endParaRPr lang="en-US" dirty="0"/>
          </a:p>
          <a:p>
            <a:endParaRPr lang="en-US" dirty="0"/>
          </a:p>
          <a:p>
            <a:r>
              <a:rPr lang="en-US" dirty="0"/>
              <a:t>The individual’s or family’s internal context is composed of elements the family can change and control (Boss, 2002, p.44). </a:t>
            </a:r>
          </a:p>
          <a:p>
            <a:endParaRPr lang="en-US" dirty="0"/>
          </a:p>
        </p:txBody>
      </p:sp>
    </p:spTree>
    <p:extLst>
      <p:ext uri="{BB962C8B-B14F-4D97-AF65-F5344CB8AC3E}">
        <p14:creationId xmlns:p14="http://schemas.microsoft.com/office/powerpoint/2010/main" val="29026515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Stress and Family Stress</a:t>
            </a:r>
            <a:endParaRPr lang="en-US" sz="4000" b="1" dirty="0"/>
          </a:p>
        </p:txBody>
      </p:sp>
      <p:sp>
        <p:nvSpPr>
          <p:cNvPr id="3" name="Content Placeholder 2"/>
          <p:cNvSpPr>
            <a:spLocks noGrp="1"/>
          </p:cNvSpPr>
          <p:nvPr>
            <p:ph sz="quarter" idx="1"/>
          </p:nvPr>
        </p:nvSpPr>
        <p:spPr>
          <a:xfrm>
            <a:off x="304800" y="1676400"/>
            <a:ext cx="8503920" cy="4572000"/>
          </a:xfrm>
        </p:spPr>
        <p:txBody>
          <a:bodyPr>
            <a:normAutofit/>
          </a:bodyPr>
          <a:lstStyle/>
          <a:p>
            <a:r>
              <a:rPr lang="en-US" sz="2200" dirty="0"/>
              <a:t>Hans </a:t>
            </a:r>
            <a:r>
              <a:rPr lang="en-US" sz="2200" dirty="0" err="1"/>
              <a:t>Selye</a:t>
            </a:r>
            <a:r>
              <a:rPr lang="en-US" sz="2200" dirty="0"/>
              <a:t> defined stress as “the common denominator of all adaptive reactions in the body” (Boss, </a:t>
            </a:r>
            <a:r>
              <a:rPr lang="en-US" sz="2200" dirty="0" smtClean="0"/>
              <a:t>2002, </a:t>
            </a:r>
            <a:r>
              <a:rPr lang="en-US" sz="2200" dirty="0"/>
              <a:t>p. 16). “A state manifested by a specific syndrome, consisting of all the nonspecifically induced changes within a biologic system” (Boss, </a:t>
            </a:r>
            <a:r>
              <a:rPr lang="en-US" sz="2200" dirty="0" smtClean="0"/>
              <a:t>2002, </a:t>
            </a:r>
            <a:r>
              <a:rPr lang="en-US" sz="2200" dirty="0"/>
              <a:t>p.16)</a:t>
            </a:r>
          </a:p>
          <a:p>
            <a:r>
              <a:rPr lang="en-US" sz="2200" dirty="0"/>
              <a:t>Boss defines family stress as pressure or tension in the family system- a disturbance in the steady state of the family- a change in the family’s equilibrium (Boss, </a:t>
            </a:r>
            <a:r>
              <a:rPr lang="en-US" sz="2200" dirty="0" smtClean="0"/>
              <a:t>2002, </a:t>
            </a:r>
            <a:r>
              <a:rPr lang="en-US" sz="2200" dirty="0"/>
              <a:t>p. 16).</a:t>
            </a:r>
          </a:p>
          <a:p>
            <a:r>
              <a:rPr lang="en-US" sz="2200" dirty="0"/>
              <a:t>Stress is normal in couples and families. Stress is inevitable because with any change comes </a:t>
            </a:r>
            <a:r>
              <a:rPr lang="en-US" sz="2200" dirty="0" smtClean="0"/>
              <a:t>disturbance- the guest at SVDP had a very stressful time because they moved from a home to a shelter.</a:t>
            </a:r>
            <a:endParaRPr lang="en-US" sz="2200" dirty="0"/>
          </a:p>
          <a:p>
            <a:endParaRPr lang="en-US" dirty="0"/>
          </a:p>
        </p:txBody>
      </p:sp>
    </p:spTree>
    <p:extLst>
      <p:ext uri="{BB962C8B-B14F-4D97-AF65-F5344CB8AC3E}">
        <p14:creationId xmlns:p14="http://schemas.microsoft.com/office/powerpoint/2010/main" val="1033818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Stress Pile-Up</a:t>
            </a:r>
            <a:endParaRPr lang="en-US" sz="4000" b="1" dirty="0"/>
          </a:p>
        </p:txBody>
      </p:sp>
      <p:sp>
        <p:nvSpPr>
          <p:cNvPr id="3" name="Content Placeholder 2"/>
          <p:cNvSpPr>
            <a:spLocks noGrp="1"/>
          </p:cNvSpPr>
          <p:nvPr>
            <p:ph sz="quarter" idx="1"/>
          </p:nvPr>
        </p:nvSpPr>
        <p:spPr>
          <a:xfrm>
            <a:off x="304800" y="2057400"/>
            <a:ext cx="8503920" cy="4572000"/>
          </a:xfrm>
        </p:spPr>
        <p:txBody>
          <a:bodyPr/>
          <a:lstStyle/>
          <a:p>
            <a:r>
              <a:rPr lang="en-US" dirty="0"/>
              <a:t>Pile-up of stress can help explain why one event can be the straw the breaks the family’s back (Walker, 1985).</a:t>
            </a:r>
          </a:p>
          <a:p>
            <a:pPr lvl="1"/>
            <a:r>
              <a:rPr lang="en-US" dirty="0">
                <a:solidFill>
                  <a:schemeClr val="tx1"/>
                </a:solidFill>
              </a:rPr>
              <a:t>One event leads to another, and one may come up glued because the stress pile-up is so unbearable.</a:t>
            </a:r>
          </a:p>
          <a:p>
            <a:pPr lvl="1"/>
            <a:r>
              <a:rPr lang="en-US" dirty="0">
                <a:solidFill>
                  <a:schemeClr val="tx1"/>
                </a:solidFill>
              </a:rPr>
              <a:t>Residents would fight over food or  have a argument because someone took their apple. This could have been because stress pile-up. This was the straw that broke the camels back.</a:t>
            </a:r>
          </a:p>
          <a:p>
            <a:endParaRPr lang="en-US" dirty="0"/>
          </a:p>
        </p:txBody>
      </p:sp>
    </p:spTree>
    <p:extLst>
      <p:ext uri="{BB962C8B-B14F-4D97-AF65-F5344CB8AC3E}">
        <p14:creationId xmlns:p14="http://schemas.microsoft.com/office/powerpoint/2010/main" val="24891697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Palliative Behaviors</a:t>
            </a:r>
            <a:endParaRPr lang="en-US" sz="4000" b="1" dirty="0"/>
          </a:p>
        </p:txBody>
      </p:sp>
      <p:sp>
        <p:nvSpPr>
          <p:cNvPr id="3" name="Content Placeholder 2"/>
          <p:cNvSpPr>
            <a:spLocks noGrp="1"/>
          </p:cNvSpPr>
          <p:nvPr>
            <p:ph sz="quarter" idx="1"/>
          </p:nvPr>
        </p:nvSpPr>
        <p:spPr/>
        <p:txBody>
          <a:bodyPr>
            <a:normAutofit fontScale="70000" lnSpcReduction="20000"/>
          </a:bodyPr>
          <a:lstStyle/>
          <a:p>
            <a:r>
              <a:rPr lang="en-US" sz="2800" dirty="0"/>
              <a:t>“Lazarus defines individual coping as direct action behaviors (fight or flight) that deal with the stressor and as palliative behaviors (actions or thoughts which make the person feel more calm)” ( Boss, </a:t>
            </a:r>
            <a:r>
              <a:rPr lang="en-US" sz="2800" dirty="0" smtClean="0"/>
              <a:t>2002, </a:t>
            </a:r>
            <a:r>
              <a:rPr lang="en-US" sz="2800" dirty="0"/>
              <a:t>p. 73). “He holds that an individual’s coping behavior is organized not by emotions but by the cognitive process that leads to the emotional response” (Boss, </a:t>
            </a:r>
            <a:r>
              <a:rPr lang="en-US" sz="2800" dirty="0" smtClean="0"/>
              <a:t>2002, </a:t>
            </a:r>
            <a:r>
              <a:rPr lang="en-US" sz="2800" dirty="0"/>
              <a:t>p. 73).</a:t>
            </a:r>
          </a:p>
          <a:p>
            <a:endParaRPr lang="en-US" sz="2800" dirty="0"/>
          </a:p>
          <a:p>
            <a:r>
              <a:rPr lang="en-US" sz="2800" dirty="0"/>
              <a:t>Palliative Behaviors are common among those in unfortunate situations because it is their way to cope with the misfortunes they are dealing with in their lives. </a:t>
            </a:r>
          </a:p>
          <a:p>
            <a:endParaRPr lang="en-US" sz="2800" dirty="0"/>
          </a:p>
          <a:p>
            <a:r>
              <a:rPr lang="en-US" sz="2800" dirty="0"/>
              <a:t>During my visits to St. Vincent de Paul women’s shelter I interacted with a number of the women that live there. A few of them displayed palliative behaviors in the way they would get competitive during BINGO. As if for that brief time all the worries they had were to win BINGO and not that they had nowhere to go and no one to help care for them. </a:t>
            </a:r>
          </a:p>
        </p:txBody>
      </p:sp>
    </p:spTree>
    <p:extLst>
      <p:ext uri="{BB962C8B-B14F-4D97-AF65-F5344CB8AC3E}">
        <p14:creationId xmlns:p14="http://schemas.microsoft.com/office/powerpoint/2010/main" val="35591990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Denial</a:t>
            </a:r>
            <a:endParaRPr lang="en-US" sz="4000" b="1" dirty="0"/>
          </a:p>
        </p:txBody>
      </p:sp>
      <p:sp>
        <p:nvSpPr>
          <p:cNvPr id="3" name="Content Placeholder 2"/>
          <p:cNvSpPr>
            <a:spLocks noGrp="1"/>
          </p:cNvSpPr>
          <p:nvPr>
            <p:ph sz="quarter" idx="1"/>
          </p:nvPr>
        </p:nvSpPr>
        <p:spPr>
          <a:xfrm>
            <a:off x="301752" y="1527048"/>
            <a:ext cx="8503920" cy="4873752"/>
          </a:xfrm>
        </p:spPr>
        <p:txBody>
          <a:bodyPr>
            <a:noAutofit/>
          </a:bodyPr>
          <a:lstStyle/>
          <a:p>
            <a:pPr>
              <a:buClrTx/>
              <a:buSzTx/>
            </a:pPr>
            <a:r>
              <a:rPr lang="en-US" sz="2000" dirty="0">
                <a:solidFill>
                  <a:prstClr val="black"/>
                </a:solidFill>
              </a:rPr>
              <a:t>Boss defines denial as “the refusal to believe what one sees or hears. It is the refusal to believe or accept a physical reality” (Boss, </a:t>
            </a:r>
            <a:r>
              <a:rPr lang="en-US" sz="2000" dirty="0" smtClean="0">
                <a:solidFill>
                  <a:prstClr val="black"/>
                </a:solidFill>
              </a:rPr>
              <a:t>2002, </a:t>
            </a:r>
            <a:r>
              <a:rPr lang="en-US" sz="2000" dirty="0">
                <a:solidFill>
                  <a:prstClr val="black"/>
                </a:solidFill>
              </a:rPr>
              <a:t>p. 123).</a:t>
            </a:r>
          </a:p>
          <a:p>
            <a:pPr marL="342900" lvl="0" indent="-342900">
              <a:buClrTx/>
              <a:buSzTx/>
              <a:buFont typeface="Arial" pitchFamily="34" charset="0"/>
              <a:buChar char="•"/>
            </a:pPr>
            <a:endParaRPr lang="en-US" sz="2000" dirty="0">
              <a:solidFill>
                <a:prstClr val="black"/>
              </a:solidFill>
            </a:endParaRPr>
          </a:p>
          <a:p>
            <a:pPr marL="342900" lvl="0" indent="-342900">
              <a:buClrTx/>
              <a:buSzTx/>
              <a:buFont typeface="Arial" pitchFamily="34" charset="0"/>
              <a:buChar char="•"/>
            </a:pPr>
            <a:r>
              <a:rPr lang="en-US" sz="2000" dirty="0">
                <a:solidFill>
                  <a:prstClr val="black"/>
                </a:solidFill>
              </a:rPr>
              <a:t>In the case of the ladies at St. Vincent de Paul, I witnessed at least </a:t>
            </a:r>
            <a:r>
              <a:rPr lang="en-US" sz="2000" dirty="0" smtClean="0">
                <a:solidFill>
                  <a:prstClr val="black"/>
                </a:solidFill>
              </a:rPr>
              <a:t>one </a:t>
            </a:r>
            <a:r>
              <a:rPr lang="en-US" sz="2000" dirty="0">
                <a:solidFill>
                  <a:prstClr val="black"/>
                </a:solidFill>
              </a:rPr>
              <a:t>case of denial. </a:t>
            </a:r>
            <a:endParaRPr lang="en-US" sz="2000" dirty="0" smtClean="0">
              <a:solidFill>
                <a:prstClr val="black"/>
              </a:solidFill>
            </a:endParaRPr>
          </a:p>
          <a:p>
            <a:pPr marL="342900" lvl="0" indent="-342900">
              <a:buClrTx/>
              <a:buSzTx/>
              <a:buFont typeface="Arial" pitchFamily="34" charset="0"/>
              <a:buChar char="•"/>
            </a:pPr>
            <a:r>
              <a:rPr lang="en-US" sz="2000" dirty="0" smtClean="0">
                <a:solidFill>
                  <a:prstClr val="black"/>
                </a:solidFill>
              </a:rPr>
              <a:t>One </a:t>
            </a:r>
            <a:r>
              <a:rPr lang="en-US" sz="2000" dirty="0">
                <a:solidFill>
                  <a:prstClr val="black"/>
                </a:solidFill>
              </a:rPr>
              <a:t>of the ladies had a son who was also homeless and she would meet up with him about once a week. Every time she would see him, he would promise her that he was going to get them out of their current situation. Every time I would ask her how those plans were going, she would tell me that it was going great but that her son just was not ready for her yet. She would continue to tell me that he was going to get it all together and come get here, but I think deep down inside she knew he would never get his act together. I believe that her staying in denial kept her hopes alive. </a:t>
            </a:r>
          </a:p>
        </p:txBody>
      </p:sp>
    </p:spTree>
    <p:extLst>
      <p:ext uri="{BB962C8B-B14F-4D97-AF65-F5344CB8AC3E}">
        <p14:creationId xmlns:p14="http://schemas.microsoft.com/office/powerpoint/2010/main" val="23034241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Problem Focused Coping</a:t>
            </a:r>
            <a:endParaRPr lang="en-US" sz="4000" b="1" dirty="0"/>
          </a:p>
        </p:txBody>
      </p:sp>
      <p:sp>
        <p:nvSpPr>
          <p:cNvPr id="3" name="Content Placeholder 2"/>
          <p:cNvSpPr>
            <a:spLocks noGrp="1"/>
          </p:cNvSpPr>
          <p:nvPr>
            <p:ph sz="quarter" idx="1"/>
          </p:nvPr>
        </p:nvSpPr>
        <p:spPr/>
        <p:txBody>
          <a:bodyPr/>
          <a:lstStyle/>
          <a:p>
            <a:r>
              <a:rPr lang="en-US" dirty="0" smtClean="0"/>
              <a:t>Used to master or manage a stressor (Boss, 2002)</a:t>
            </a:r>
          </a:p>
          <a:p>
            <a:r>
              <a:rPr lang="en-US" dirty="0" smtClean="0"/>
              <a:t>Problem focused coping targets the cause of stress</a:t>
            </a:r>
          </a:p>
          <a:p>
            <a:pPr lvl="1"/>
            <a:r>
              <a:rPr lang="en-US" dirty="0" smtClean="0">
                <a:solidFill>
                  <a:schemeClr val="tx1"/>
                </a:solidFill>
              </a:rPr>
              <a:t>Aim to remove or reduce the stressor</a:t>
            </a:r>
          </a:p>
          <a:p>
            <a:pPr lvl="1"/>
            <a:r>
              <a:rPr lang="en-US" dirty="0" smtClean="0">
                <a:solidFill>
                  <a:schemeClr val="tx1"/>
                </a:solidFill>
              </a:rPr>
              <a:t>Take control of situation</a:t>
            </a:r>
          </a:p>
          <a:p>
            <a:pPr lvl="1"/>
            <a:r>
              <a:rPr lang="en-US" dirty="0" smtClean="0">
                <a:solidFill>
                  <a:schemeClr val="tx1"/>
                </a:solidFill>
              </a:rPr>
              <a:t>Seek out information</a:t>
            </a:r>
          </a:p>
          <a:p>
            <a:r>
              <a:rPr lang="en-US" dirty="0" smtClean="0"/>
              <a:t>St. Vincent de Paul</a:t>
            </a:r>
          </a:p>
          <a:p>
            <a:pPr lvl="1"/>
            <a:r>
              <a:rPr lang="en-US" dirty="0" smtClean="0">
                <a:solidFill>
                  <a:schemeClr val="tx1"/>
                </a:solidFill>
              </a:rPr>
              <a:t>Male resident asked to talk to employee</a:t>
            </a:r>
          </a:p>
          <a:p>
            <a:pPr lvl="2"/>
            <a:r>
              <a:rPr lang="en-US" dirty="0" smtClean="0"/>
              <a:t>Showed his ticket </a:t>
            </a:r>
          </a:p>
        </p:txBody>
      </p:sp>
    </p:spTree>
    <p:extLst>
      <p:ext uri="{BB962C8B-B14F-4D97-AF65-F5344CB8AC3E}">
        <p14:creationId xmlns:p14="http://schemas.microsoft.com/office/powerpoint/2010/main" val="81476788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228</TotalTime>
  <Words>1406</Words>
  <Application>Microsoft Macintosh PowerPoint</Application>
  <PresentationFormat>On-screen Show (4:3)</PresentationFormat>
  <Paragraphs>137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Saint Vincent de Paul Experiences  </vt:lpstr>
      <vt:lpstr>Overview </vt:lpstr>
      <vt:lpstr>Values/Beliefs</vt:lpstr>
      <vt:lpstr>Demoralization</vt:lpstr>
      <vt:lpstr>Stress and Family Stress</vt:lpstr>
      <vt:lpstr>Stress Pile-Up</vt:lpstr>
      <vt:lpstr>Palliative Behaviors</vt:lpstr>
      <vt:lpstr>Denial</vt:lpstr>
      <vt:lpstr>Problem Focused Coping</vt:lpstr>
      <vt:lpstr>Acute vs. Chronic Behaviors </vt:lpstr>
      <vt:lpstr>Resilience </vt:lpstr>
      <vt:lpstr>Emotion Focused Coping</vt:lpstr>
      <vt:lpstr>Conclusion </vt:lpstr>
      <vt:lpstr>Conclusion </vt:lpstr>
      <vt:lpstr>Conclusion</vt:lpstr>
      <vt:lpstr>Conclusion</vt:lpstr>
      <vt:lpstr>Conclusion</vt:lpstr>
      <vt:lpstr>References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Ashley Neel</dc:creator>
  <cp:lastModifiedBy>Jessica Neel</cp:lastModifiedBy>
  <cp:revision>18</cp:revision>
  <dcterms:created xsi:type="dcterms:W3CDTF">2012-11-26T01:02:20Z</dcterms:created>
  <dcterms:modified xsi:type="dcterms:W3CDTF">2013-03-14T14:23:44Z</dcterms:modified>
</cp:coreProperties>
</file>